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5" r:id="rId4"/>
    <p:sldId id="264" r:id="rId5"/>
    <p:sldId id="259" r:id="rId6"/>
    <p:sldId id="260" r:id="rId7"/>
    <p:sldId id="261" r:id="rId8"/>
    <p:sldId id="263" r:id="rId9"/>
    <p:sldId id="25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4661"/>
  </p:normalViewPr>
  <p:slideViewPr>
    <p:cSldViewPr snapToGrid="0" snapToObjects="1">
      <p:cViewPr varScale="1">
        <p:scale>
          <a:sx n="84" d="100"/>
          <a:sy n="84" d="100"/>
        </p:scale>
        <p:origin x="1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184FF7-E56B-BF4F-A9CF-CF64DC43F641}" type="datetimeFigureOut">
              <a:rPr lang="en-US" smtClean="0"/>
              <a:t>9/27/20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674871-20B9-674B-81F5-BB40519DB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033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some other motivation for collaboration especially for young investigators at our career stage?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674871-20B9-674B-81F5-BB40519DB2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6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some other motivation for collaboration especially for young investigators at our career stage?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674871-20B9-674B-81F5-BB40519DB2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088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674871-20B9-674B-81F5-BB40519DB2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391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There’s a spectrum in the level of interaction and integration.</a:t>
            </a:r>
          </a:p>
          <a:p>
            <a:r>
              <a:rPr lang="en-US" dirty="0"/>
              <a:t>No need to restrict our discussion at certain level of collaboration.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674871-20B9-674B-81F5-BB40519DB2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83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A0A4B-9509-3F41-82C6-DF7AEBBD8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BCAAB5-3BF0-AF48-8664-98E8457C50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F7E07-DE82-9A42-BC69-98303AFC6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73AE1-14BE-A74F-87A4-74FB5AB5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2E59F-C4B5-0F45-8A9B-8CCF1D567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210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8CEE9-C6AE-5D41-8AD9-DAA712367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F50135-D7CA-1A4A-9943-80F11D0E3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34A93-D796-694D-B165-52B1CC39A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174C5-B22D-BE4A-AB53-293FD4BA6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F0373-3E88-974D-BAC2-B89EE5271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828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7392BB-311D-3648-B3FD-D84135A53A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5A0A8C-459D-B74D-B619-7F289AB42D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65C33-3B57-7643-AA42-8D7856A3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A61EF-CE59-B340-9A3B-49816F353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B4CCC-70CB-EF4C-82F0-43964167E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32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1E182-1680-EC43-9706-CA471E4F8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474FA-8991-4C40-8B5E-79004C739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15D14-A7DB-C149-83D2-4F4EF0A65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2C82DC-067F-C348-A1A3-0EA0F7342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01109-7938-584B-BEEC-8EB4D11CE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36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6ACA2-27EB-0B4A-9782-52190C2A2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907C1-7B0E-A443-92ED-CCD3ED15A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602AE-7831-854E-9E25-DE266B45C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C2373-38A8-F249-9BA9-30136A324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93719-8836-DA47-983F-3328BCDE6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310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F524C-F8C4-3548-9B38-0FCFAB191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DCF75-E947-2B4B-9D7A-8B28433DEC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18E45A-E5AC-1841-B97F-16D50CAB87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62ED1B-BB62-D34F-A842-8CCE5F349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95E28-D5D6-D34B-B545-01E40B250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8C5D66-20D8-FE46-843F-EEBF945DC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7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BF7A4-49DD-E94F-95ED-1C46E32A0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C87B0-C340-6246-9AAB-1CD2F5231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968666-F6E2-AE43-BE5F-58FC2C0D8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589C52-9017-D242-A556-D488BDA80C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6012E3-627A-5E44-942F-7AD6D9DBA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6ED006-44B2-1D4D-903B-31C266388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3E2487-0863-6942-B532-BBA93937A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11F345-689B-8041-B80A-F6C7465B0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18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9F777-BBD8-6E4F-BC92-E37489E59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74D104-F614-554F-B107-1D9DD70CB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366B3-B31B-864A-B61A-B4A2344D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A95B6A-D4EC-1A43-8058-3FA13AEA8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30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B9C97C-3D65-8349-92DD-1D8E50B84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251E5C-1AE9-6E46-936F-37528B451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6DFD27-F8F0-DA43-B492-A0877C820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98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191FA-2BDC-7844-AC79-A8F9A0C8E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8D4D2-12ED-B646-870D-A3DC4623A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6E0229-3D27-0B4B-A5F3-1CE5E4C6C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679EAB-C3B6-984F-991B-E518FAC5A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99B5C-CA2E-3045-A8A1-97CAEDB8E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2BB15-DFBD-DC4E-8B0D-698BB61F8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694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F13C-D676-E941-9548-5DF121E5F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AEA01B-BB44-1B48-ABFE-A1CB9CACF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4C6E49-10A2-5B4A-A5FF-177A84D4CB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2BC9CA-1062-AE41-8BFA-26E55CA7E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9B68F-9285-3844-94A4-EA86C08DF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7F6272-4162-FC4E-9888-8E6C1F357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997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19AAC4-0B17-9C4A-82A8-E3C8CDAFE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39B1B1-0129-B346-9BA0-861A6A33F4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25256-6410-9C45-A10E-901DF9F00C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06E97-67CD-AA42-9CC4-561EE92E5B2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97769-B7F4-EA4C-BA15-9C5A6BCCBA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49AA0-95DF-0B46-BB53-5524A77380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BE2C6-BC3B-374C-ACAB-E62071458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897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3675506-69A8-CE45-B68C-7862CDC6E4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25" b="96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28EC5A-5350-D24D-B27C-24500C809393}"/>
              </a:ext>
            </a:extLst>
          </p:cNvPr>
          <p:cNvSpPr txBox="1"/>
          <p:nvPr/>
        </p:nvSpPr>
        <p:spPr>
          <a:xfrm>
            <a:off x="5321325" y="5286378"/>
            <a:ext cx="6869151" cy="1384995"/>
          </a:xfrm>
          <a:prstGeom prst="rect">
            <a:avLst/>
          </a:prstGeom>
          <a:solidFill>
            <a:schemeClr val="bg1">
              <a:alpha val="68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latin typeface="Aharoni" panose="02010803020104030203" pitchFamily="2" charset="-79"/>
                <a:cs typeface="Aharoni" panose="02010803020104030203" pitchFamily="2" charset="-79"/>
              </a:rPr>
              <a:t>Fostering fruitful </a:t>
            </a:r>
          </a:p>
          <a:p>
            <a:pPr algn="r"/>
            <a:r>
              <a:rPr lang="en-US" sz="3200" b="1" dirty="0">
                <a:latin typeface="Aharoni" panose="02010803020104030203" pitchFamily="2" charset="-79"/>
                <a:cs typeface="Aharoni" panose="02010803020104030203" pitchFamily="2" charset="-79"/>
              </a:rPr>
              <a:t>scientific collaborations</a:t>
            </a:r>
          </a:p>
          <a:p>
            <a:pPr algn="r"/>
            <a:r>
              <a:rPr lang="en-US" sz="2000" b="1" dirty="0">
                <a:latin typeface="Abadi" panose="020F0502020204030204" pitchFamily="34" charset="0"/>
                <a:cs typeface="Abadi" panose="020F0502020204030204" pitchFamily="34" charset="0"/>
              </a:rPr>
              <a:t>Co-ed mentoring group, September 2020</a:t>
            </a:r>
          </a:p>
        </p:txBody>
      </p:sp>
    </p:spTree>
    <p:extLst>
      <p:ext uri="{BB962C8B-B14F-4D97-AF65-F5344CB8AC3E}">
        <p14:creationId xmlns:p14="http://schemas.microsoft.com/office/powerpoint/2010/main" val="1243631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509102-2D04-3742-A0FE-EAAC9CD04F11}"/>
              </a:ext>
            </a:extLst>
          </p:cNvPr>
          <p:cNvSpPr txBox="1"/>
          <p:nvPr/>
        </p:nvSpPr>
        <p:spPr>
          <a:xfrm>
            <a:off x="1834838" y="1397039"/>
            <a:ext cx="852232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The innate complexity of the human nervous system.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Joining forces of researchers with diverse perspectives and expertise to achieve challenging goals (e.g. Human genome project, </a:t>
            </a:r>
            <a:r>
              <a:rPr lang="en-US" dirty="0" err="1">
                <a:latin typeface="Avenir Book" panose="02000503020000020003" pitchFamily="2" charset="0"/>
              </a:rPr>
              <a:t>Eyewire</a:t>
            </a:r>
            <a:r>
              <a:rPr lang="en-US" dirty="0">
                <a:latin typeface="Avenir Book" panose="02000503020000020003" pitchFamily="2" charset="0"/>
              </a:rPr>
              <a:t> etc.).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Reduce duplication of effort.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Take some of the heat out of hyper-competition. </a:t>
            </a:r>
          </a:p>
          <a:p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Growing needs for interplay between experiment and theory.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Translational application from bench to bedside.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More funding opportunities through joint ownership of research projects with the ability to submit NIH grants as co-PIs. </a:t>
            </a:r>
          </a:p>
          <a:p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Creating an enriched intellectual and social environment for trainees (e.g. joint lab meeting, journal club, retreat etc.). </a:t>
            </a:r>
          </a:p>
          <a:p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Standardization and reproducibility (The International Brain Laboratory).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7CE7EC-15FC-524C-83EA-7D24DC456B8C}"/>
              </a:ext>
            </a:extLst>
          </p:cNvPr>
          <p:cNvSpPr txBox="1"/>
          <p:nvPr/>
        </p:nvSpPr>
        <p:spPr>
          <a:xfrm>
            <a:off x="2661424" y="618657"/>
            <a:ext cx="686915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latin typeface="Avenir Book" panose="02000503020000020003" pitchFamily="2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235956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509102-2D04-3742-A0FE-EAAC9CD04F11}"/>
              </a:ext>
            </a:extLst>
          </p:cNvPr>
          <p:cNvSpPr txBox="1"/>
          <p:nvPr/>
        </p:nvSpPr>
        <p:spPr>
          <a:xfrm>
            <a:off x="1834838" y="1397039"/>
            <a:ext cx="852232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The innate complexity of the human nervous system.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Joining forces of researchers with diverse perspectives and expertise to achieve challenging goals (e.g. Human genome project, </a:t>
            </a:r>
            <a:r>
              <a:rPr lang="en-US" dirty="0" err="1">
                <a:latin typeface="Avenir Book" panose="02000503020000020003" pitchFamily="2" charset="0"/>
              </a:rPr>
              <a:t>Eyewire</a:t>
            </a:r>
            <a:r>
              <a:rPr lang="en-US" dirty="0">
                <a:latin typeface="Avenir Book" panose="02000503020000020003" pitchFamily="2" charset="0"/>
              </a:rPr>
              <a:t> etc.).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Reduce duplication of effort.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Take some of the heat out of hyper-competition. </a:t>
            </a:r>
          </a:p>
          <a:p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Growing needs for interplay between experiment and theory.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Translational application from bench to bedside.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More funding opportunities through joint ownership of research projects with the ability to submit NIH grants as co-PIs. </a:t>
            </a:r>
          </a:p>
          <a:p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Creating an enriched intellectual and social environment for trainees (e.g. joint lab meeting, journal club, retreat etc.). </a:t>
            </a:r>
          </a:p>
          <a:p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Standardization and reproducibility (The International Brain Laboratory).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7CE7EC-15FC-524C-83EA-7D24DC456B8C}"/>
              </a:ext>
            </a:extLst>
          </p:cNvPr>
          <p:cNvSpPr txBox="1"/>
          <p:nvPr/>
        </p:nvSpPr>
        <p:spPr>
          <a:xfrm>
            <a:off x="2661424" y="618657"/>
            <a:ext cx="686915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latin typeface="Avenir Book" panose="02000503020000020003" pitchFamily="2" charset="0"/>
              </a:rPr>
              <a:t>Motivation for collaboration</a:t>
            </a:r>
          </a:p>
        </p:txBody>
      </p:sp>
    </p:spTree>
    <p:extLst>
      <p:ext uri="{BB962C8B-B14F-4D97-AF65-F5344CB8AC3E}">
        <p14:creationId xmlns:p14="http://schemas.microsoft.com/office/powerpoint/2010/main" val="372252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509102-2D04-3742-A0FE-EAAC9CD04F11}"/>
              </a:ext>
            </a:extLst>
          </p:cNvPr>
          <p:cNvSpPr txBox="1"/>
          <p:nvPr/>
        </p:nvSpPr>
        <p:spPr>
          <a:xfrm>
            <a:off x="2526028" y="3162165"/>
            <a:ext cx="713994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A Lab co-op by three PIs (The </a:t>
            </a:r>
            <a:r>
              <a:rPr lang="en-US" sz="2000" dirty="0" err="1">
                <a:latin typeface="Avenir Book" panose="02000503020000020003" pitchFamily="2" charset="0"/>
              </a:rPr>
              <a:t>Trilab</a:t>
            </a:r>
            <a:r>
              <a:rPr lang="en-US" sz="2000" dirty="0">
                <a:latin typeface="Avenir Book" panose="02000503020000020003" pitchFamily="2" charset="0"/>
              </a:rPr>
              <a:t>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Sharing resources.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A joint lunch room.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Weekly joint lab meetings.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Close colleagues to bounce ideas around.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A tight network of colleagues facilitates collaboration.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Emotional support was just as important.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The biggest challenge is finding the right colleagues.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Even when forming a co-op is impractical, the mindset behind it improves health of individual labs.    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ABF3D96-5CF9-A041-ACF5-6B6F54BFE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579" y="685800"/>
            <a:ext cx="9768841" cy="198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95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60635196-42BF-EA43-B727-C103ACFFC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09" y="680628"/>
            <a:ext cx="10822781" cy="549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420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89A3097-F44E-F241-BB31-E6219F7B2EF1}"/>
              </a:ext>
            </a:extLst>
          </p:cNvPr>
          <p:cNvSpPr txBox="1"/>
          <p:nvPr/>
        </p:nvSpPr>
        <p:spPr>
          <a:xfrm>
            <a:off x="1462725" y="496927"/>
            <a:ext cx="95386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The IBL tackles on the scientific question of the neural basis of decision making.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A shared operationalization and experimental implementation of a perceptual decision making.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Emphasis on …</a:t>
            </a:r>
          </a:p>
          <a:p>
            <a:pPr marL="914400" lvl="1" indent="-457200">
              <a:buFontTx/>
              <a:buAutoNum type="arabicParenR"/>
            </a:pPr>
            <a:r>
              <a:rPr lang="en-US" sz="2000" dirty="0">
                <a:latin typeface="Avenir Book" panose="02000503020000020003" pitchFamily="2" charset="0"/>
              </a:rPr>
              <a:t>Standardization and reproducibility of experiments and data.</a:t>
            </a:r>
          </a:p>
          <a:p>
            <a:pPr marL="914400" lvl="1" indent="-457200">
              <a:buFontTx/>
              <a:buAutoNum type="arabicParenR"/>
            </a:pPr>
            <a:r>
              <a:rPr lang="en-US" sz="2000" dirty="0">
                <a:latin typeface="Avenir Book" panose="02000503020000020003" pitchFamily="2" charset="0"/>
              </a:rPr>
              <a:t>Open-sourcing and data sharing. </a:t>
            </a:r>
          </a:p>
          <a:p>
            <a:pPr marL="914400" lvl="1" indent="-457200">
              <a:buAutoNum type="arabicParenR"/>
            </a:pPr>
            <a:r>
              <a:rPr lang="en-US" sz="2000" dirty="0">
                <a:latin typeface="Avenir Book" panose="02000503020000020003" pitchFamily="2" charset="0"/>
              </a:rPr>
              <a:t>Close collaboration between experimentalists and theorists.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420428A-899E-ED47-B084-317D30EB61E6}"/>
              </a:ext>
            </a:extLst>
          </p:cNvPr>
          <p:cNvGrpSpPr/>
          <p:nvPr/>
        </p:nvGrpSpPr>
        <p:grpSpPr>
          <a:xfrm>
            <a:off x="201371" y="2960650"/>
            <a:ext cx="11817834" cy="3543300"/>
            <a:chOff x="110646" y="2954337"/>
            <a:chExt cx="11817834" cy="3543300"/>
          </a:xfrm>
        </p:grpSpPr>
        <p:pic>
          <p:nvPicPr>
            <p:cNvPr id="5" name="Picture 4" descr="Shape&#10;&#10;Description automatically generated">
              <a:extLst>
                <a:ext uri="{FF2B5EF4-FFF2-40B4-BE49-F238E27FC236}">
                  <a16:creationId xmlns:a16="http://schemas.microsoft.com/office/drawing/2014/main" id="{ABD87C10-DC24-AB41-BB11-D526974992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0646" y="2954337"/>
              <a:ext cx="6007100" cy="3263900"/>
            </a:xfrm>
            <a:prstGeom prst="rect">
              <a:avLst/>
            </a:prstGeom>
          </p:spPr>
        </p:pic>
        <p:pic>
          <p:nvPicPr>
            <p:cNvPr id="8" name="Picture 7" descr="Diagram&#10;&#10;Description automatically generated">
              <a:extLst>
                <a:ext uri="{FF2B5EF4-FFF2-40B4-BE49-F238E27FC236}">
                  <a16:creationId xmlns:a16="http://schemas.microsoft.com/office/drawing/2014/main" id="{457293A7-3186-4A4A-BF25-4EB4A9EDD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38880" y="2954337"/>
              <a:ext cx="5689600" cy="3543300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DC55967-2504-354B-8808-A415164C6F96}"/>
              </a:ext>
            </a:extLst>
          </p:cNvPr>
          <p:cNvSpPr txBox="1"/>
          <p:nvPr/>
        </p:nvSpPr>
        <p:spPr>
          <a:xfrm>
            <a:off x="5237121" y="6512208"/>
            <a:ext cx="6869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Avenir Book" panose="02000503020000020003" pitchFamily="2" charset="0"/>
              </a:rPr>
              <a:t>The International Brain Laboratory, 2020</a:t>
            </a:r>
          </a:p>
        </p:txBody>
      </p:sp>
    </p:spTree>
    <p:extLst>
      <p:ext uri="{BB962C8B-B14F-4D97-AF65-F5344CB8AC3E}">
        <p14:creationId xmlns:p14="http://schemas.microsoft.com/office/powerpoint/2010/main" val="1749133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89A3097-F44E-F241-BB31-E6219F7B2EF1}"/>
              </a:ext>
            </a:extLst>
          </p:cNvPr>
          <p:cNvSpPr txBox="1"/>
          <p:nvPr/>
        </p:nvSpPr>
        <p:spPr>
          <a:xfrm>
            <a:off x="1462725" y="496927"/>
            <a:ext cx="95386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The IBL tackles on the scientific question of the neural basis of decision making.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A shared operationalization and experimental implementation of a perceptual decision making.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Book" panose="02000503020000020003" pitchFamily="2" charset="0"/>
              </a:rPr>
              <a:t>Emphasis on …</a:t>
            </a:r>
          </a:p>
          <a:p>
            <a:pPr marL="914400" lvl="1" indent="-457200">
              <a:buAutoNum type="arabicParenR"/>
            </a:pPr>
            <a:r>
              <a:rPr lang="en-US" sz="2000" dirty="0">
                <a:latin typeface="Avenir Book" panose="02000503020000020003" pitchFamily="2" charset="0"/>
              </a:rPr>
              <a:t>Collaboration between experimentalists and theorists. </a:t>
            </a:r>
          </a:p>
          <a:p>
            <a:pPr marL="914400" lvl="1" indent="-457200">
              <a:buAutoNum type="arabicParenR"/>
            </a:pPr>
            <a:r>
              <a:rPr lang="en-US" sz="2000" dirty="0">
                <a:latin typeface="Avenir Book" panose="02000503020000020003" pitchFamily="2" charset="0"/>
              </a:rPr>
              <a:t>Standardization and reproducibility of experiments and data.</a:t>
            </a:r>
          </a:p>
          <a:p>
            <a:pPr marL="914400" lvl="1" indent="-457200">
              <a:buAutoNum type="arabicParenR"/>
            </a:pPr>
            <a:r>
              <a:rPr lang="en-US" sz="2000" dirty="0">
                <a:latin typeface="Avenir Book" panose="02000503020000020003" pitchFamily="2" charset="0"/>
              </a:rPr>
              <a:t>Open-sourcing and data sharing. 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C5759EAA-6279-CB48-89AD-D7D73B671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74" y="7238"/>
            <a:ext cx="11599834" cy="6603165"/>
          </a:xfrm>
          <a:prstGeom prst="rect">
            <a:avLst/>
          </a:prstGeom>
        </p:spPr>
      </p:pic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DF1AE6C4-6FED-464C-A39C-07BE93D84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5" y="7239"/>
            <a:ext cx="9607220" cy="66031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6EC88C-F98A-DB41-AA36-0C4708D6D38C}"/>
              </a:ext>
            </a:extLst>
          </p:cNvPr>
          <p:cNvSpPr txBox="1"/>
          <p:nvPr/>
        </p:nvSpPr>
        <p:spPr>
          <a:xfrm>
            <a:off x="5237121" y="6512208"/>
            <a:ext cx="6869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Avenir Book" panose="02000503020000020003" pitchFamily="2" charset="0"/>
              </a:rPr>
              <a:t>The International Brain Laboratory, 2020</a:t>
            </a:r>
          </a:p>
        </p:txBody>
      </p:sp>
    </p:spTree>
    <p:extLst>
      <p:ext uri="{BB962C8B-B14F-4D97-AF65-F5344CB8AC3E}">
        <p14:creationId xmlns:p14="http://schemas.microsoft.com/office/powerpoint/2010/main" val="2908668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89A3097-F44E-F241-BB31-E6219F7B2EF1}"/>
              </a:ext>
            </a:extLst>
          </p:cNvPr>
          <p:cNvSpPr txBox="1"/>
          <p:nvPr/>
        </p:nvSpPr>
        <p:spPr>
          <a:xfrm>
            <a:off x="1076643" y="654086"/>
            <a:ext cx="100387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venir Book" panose="02000503020000020003" pitchFamily="2" charset="0"/>
              </a:rPr>
              <a:t>Discussion about </a:t>
            </a:r>
            <a:r>
              <a:rPr lang="en-US" sz="2000" b="1" i="1" dirty="0">
                <a:latin typeface="Avenir Book" panose="02000503020000020003" pitchFamily="2" charset="0"/>
              </a:rPr>
              <a:t>how</a:t>
            </a:r>
            <a:r>
              <a:rPr lang="en-US" sz="2000" dirty="0">
                <a:latin typeface="Avenir Book" panose="02000503020000020003" pitchFamily="2" charset="0"/>
              </a:rPr>
              <a:t> to work together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5C026-AF90-8346-BABD-E11E657E263F}"/>
              </a:ext>
            </a:extLst>
          </p:cNvPr>
          <p:cNvSpPr txBox="1"/>
          <p:nvPr/>
        </p:nvSpPr>
        <p:spPr>
          <a:xfrm>
            <a:off x="1315561" y="1997839"/>
            <a:ext cx="95608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Self- and team-awareness (personalities, tendencies, strengths/weaknesses etc.).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Explicit delineation of expectations, roles and responsibilities are critical to build trust.   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Clarify a shared vision and help members understand how their roles are connected to the vision.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Delineated agreement on sharing recognition and credit.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Criteria for authorship, publicity and how intellectual property and patent applications will be handled.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How to promote the careers of junior colleagues and investigators. 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Communicating about science: promoting disagreement while containing conflict.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Conducting regular assessment and feedback sessions. </a:t>
            </a:r>
          </a:p>
        </p:txBody>
      </p:sp>
    </p:spTree>
    <p:extLst>
      <p:ext uri="{BB962C8B-B14F-4D97-AF65-F5344CB8AC3E}">
        <p14:creationId xmlns:p14="http://schemas.microsoft.com/office/powerpoint/2010/main" val="3085843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7CE7EC-15FC-524C-83EA-7D24DC456B8C}"/>
              </a:ext>
            </a:extLst>
          </p:cNvPr>
          <p:cNvSpPr txBox="1"/>
          <p:nvPr/>
        </p:nvSpPr>
        <p:spPr>
          <a:xfrm>
            <a:off x="2661424" y="474384"/>
            <a:ext cx="68691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</a:rPr>
              <a:t>A broad definition of scientific collaboration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6716B3B9-28C1-6444-B537-5B845704E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837" y="1157154"/>
            <a:ext cx="10220325" cy="48508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C15B54-DF65-0140-AAD7-645116A21053}"/>
              </a:ext>
            </a:extLst>
          </p:cNvPr>
          <p:cNvSpPr txBox="1"/>
          <p:nvPr/>
        </p:nvSpPr>
        <p:spPr>
          <a:xfrm>
            <a:off x="5237121" y="6383616"/>
            <a:ext cx="6869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Avenir Book" panose="02000503020000020003" pitchFamily="2" charset="0"/>
              </a:rPr>
              <a:t>Bennett and </a:t>
            </a:r>
            <a:r>
              <a:rPr lang="en-US" sz="1600" dirty="0" err="1">
                <a:latin typeface="Avenir Book" panose="02000503020000020003" pitchFamily="2" charset="0"/>
              </a:rPr>
              <a:t>Gadlin</a:t>
            </a:r>
            <a:r>
              <a:rPr lang="en-US" sz="1600" dirty="0">
                <a:latin typeface="Avenir Book" panose="02000503020000020003" pitchFamily="2" charset="0"/>
              </a:rPr>
              <a:t> 2012</a:t>
            </a:r>
          </a:p>
        </p:txBody>
      </p:sp>
    </p:spTree>
    <p:extLst>
      <p:ext uri="{BB962C8B-B14F-4D97-AF65-F5344CB8AC3E}">
        <p14:creationId xmlns:p14="http://schemas.microsoft.com/office/powerpoint/2010/main" val="4153122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4020</TotalTime>
  <Words>600</Words>
  <Application>Microsoft Macintosh PowerPoint</Application>
  <PresentationFormat>Widescreen</PresentationFormat>
  <Paragraphs>77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Abadi</vt:lpstr>
      <vt:lpstr>Aharoni</vt:lpstr>
      <vt:lpstr>Arial</vt:lpstr>
      <vt:lpstr>Avenir Book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Park, Junchol</dc:creator>
  <cp:lastModifiedBy>Park, Junchol</cp:lastModifiedBy>
  <cp:revision>14</cp:revision>
  <dcterms:created xsi:type="dcterms:W3CDTF">2020-09-25T16:57:10Z</dcterms:created>
  <dcterms:modified xsi:type="dcterms:W3CDTF">2020-09-28T11:57:13Z</dcterms:modified>
</cp:coreProperties>
</file>

<file path=docProps/thumbnail.jpeg>
</file>